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Montserrat" charset="1" panose="00000500000000000000"/>
      <p:regular r:id="rId35"/>
    </p:embeddedFont>
    <p:embeddedFont>
      <p:font typeface="Canva Sans Bold" charset="1" panose="020B0803030501040103"/>
      <p:regular r:id="rId36"/>
    </p:embeddedFont>
    <p:embeddedFont>
      <p:font typeface="DM Sans Bold" charset="1" panose="00000000000000000000"/>
      <p:regular r:id="rId37"/>
    </p:embeddedFont>
    <p:embeddedFont>
      <p:font typeface="DM Sans" charset="1" panose="00000000000000000000"/>
      <p:regular r:id="rId38"/>
    </p:embeddedFont>
    <p:embeddedFont>
      <p:font typeface="Open Sans 1" charset="1" panose="00000000000000000000"/>
      <p:regular r:id="rId39"/>
    </p:embeddedFont>
    <p:embeddedFont>
      <p:font typeface="Open Sans 1 Bold" charset="1" panose="00000000000000000000"/>
      <p:regular r:id="rId40"/>
    </p:embeddedFont>
    <p:embeddedFont>
      <p:font typeface="Poppins Semi-Bold" charset="1" panose="00000700000000000000"/>
      <p:regular r:id="rId41"/>
    </p:embeddedFont>
    <p:embeddedFont>
      <p:font typeface="Canva Sans" charset="1" panose="020B0503030501040103"/>
      <p:regular r:id="rId42"/>
    </p:embeddedFont>
    <p:embeddedFont>
      <p:font typeface="Open Sans 2" charset="1" panose="020B0606030504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sv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sv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sv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7.jpe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6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5775008"/>
            <a:ext cx="9144000" cy="9525"/>
            <a:chOff x="0" y="0"/>
            <a:chExt cx="9144000" cy="9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000" cy="9525"/>
            </a:xfrm>
            <a:custGeom>
              <a:avLst/>
              <a:gdLst/>
              <a:ahLst/>
              <a:cxnLst/>
              <a:rect r="r" b="b" t="t" l="l"/>
              <a:pathLst>
                <a:path h="9525" w="9144000">
                  <a:moveTo>
                    <a:pt x="0" y="0"/>
                  </a:moveTo>
                  <a:lnTo>
                    <a:pt x="9144000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0E9">
                <a:alpha val="80000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814940"/>
            <a:ext cx="8539124" cy="8443360"/>
            <a:chOff x="0" y="0"/>
            <a:chExt cx="11385499" cy="11257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85550" cy="11257788"/>
            </a:xfrm>
            <a:custGeom>
              <a:avLst/>
              <a:gdLst/>
              <a:ahLst/>
              <a:cxnLst/>
              <a:rect r="r" b="b" t="t" l="l"/>
              <a:pathLst>
                <a:path h="11257788" w="11385550">
                  <a:moveTo>
                    <a:pt x="156337" y="0"/>
                  </a:moveTo>
                  <a:lnTo>
                    <a:pt x="0" y="235077"/>
                  </a:lnTo>
                  <a:lnTo>
                    <a:pt x="0" y="11022711"/>
                  </a:lnTo>
                  <a:lnTo>
                    <a:pt x="156337" y="11257788"/>
                  </a:lnTo>
                  <a:lnTo>
                    <a:pt x="7645400" y="11257788"/>
                  </a:lnTo>
                  <a:lnTo>
                    <a:pt x="11385550" y="5635498"/>
                  </a:lnTo>
                  <a:lnTo>
                    <a:pt x="7645400" y="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40363" t="0" r="-892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2147164"/>
            <a:ext cx="5587498" cy="566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8"/>
              </a:lnSpc>
            </a:pPr>
            <a:r>
              <a:rPr lang="en-US" sz="9999" spc="2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Myntra analysis</a:t>
            </a:r>
          </a:p>
          <a:p>
            <a:pPr algn="l">
              <a:lnSpc>
                <a:spcPts val="6075"/>
              </a:lnSpc>
            </a:pPr>
            <a:r>
              <a:rPr lang="en-US" sz="4099" spc="1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Indian E-commerce company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6189" y="7295732"/>
            <a:ext cx="8720176" cy="85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2"/>
              </a:lnSpc>
            </a:pPr>
            <a:r>
              <a:rPr lang="en-US" sz="498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Subiksha S | MBE 11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3720" y="5508079"/>
            <a:ext cx="4460824" cy="243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42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Artificial Intelligence (AI) &amp; Machine Learning (ML)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20280" y="5384254"/>
            <a:ext cx="3516020" cy="76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Data Analytics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81062" y="5488562"/>
            <a:ext cx="4801686" cy="127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3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Augmented Reality &amp; Virtual Try-On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81766" y="3557206"/>
            <a:ext cx="473212" cy="113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1876" y="3557206"/>
            <a:ext cx="473212" cy="113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55426" y="3557206"/>
            <a:ext cx="473212" cy="113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15920" y="558213"/>
            <a:ext cx="13167712" cy="162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b="true" sz="91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Technology utilization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109102" y="81886"/>
            <a:ext cx="8178898" cy="9944119"/>
            <a:chOff x="0" y="0"/>
            <a:chExt cx="10905198" cy="132588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05109" cy="13258800"/>
            </a:xfrm>
            <a:custGeom>
              <a:avLst/>
              <a:gdLst/>
              <a:ahLst/>
              <a:cxnLst/>
              <a:rect r="r" b="b" t="t" l="l"/>
              <a:pathLst>
                <a:path h="13258800" w="10905109">
                  <a:moveTo>
                    <a:pt x="6973824" y="0"/>
                  </a:moveTo>
                  <a:cubicBezTo>
                    <a:pt x="5080381" y="0"/>
                    <a:pt x="3421253" y="991108"/>
                    <a:pt x="2507361" y="2472055"/>
                  </a:cubicBezTo>
                  <a:lnTo>
                    <a:pt x="739648" y="5518023"/>
                  </a:lnTo>
                  <a:cubicBezTo>
                    <a:pt x="693928" y="5590794"/>
                    <a:pt x="653923" y="5663565"/>
                    <a:pt x="611124" y="5739130"/>
                  </a:cubicBezTo>
                  <a:lnTo>
                    <a:pt x="611124" y="5741924"/>
                  </a:lnTo>
                  <a:cubicBezTo>
                    <a:pt x="219837" y="6458585"/>
                    <a:pt x="0" y="7276084"/>
                    <a:pt x="0" y="8146796"/>
                  </a:cubicBezTo>
                  <a:cubicBezTo>
                    <a:pt x="0" y="10968736"/>
                    <a:pt x="2336038" y="13258800"/>
                    <a:pt x="5214620" y="13258800"/>
                  </a:cubicBezTo>
                  <a:cubicBezTo>
                    <a:pt x="7293610" y="13258800"/>
                    <a:pt x="9089898" y="12063349"/>
                    <a:pt x="9926574" y="10336022"/>
                  </a:cubicBezTo>
                  <a:lnTo>
                    <a:pt x="10905109" y="8663686"/>
                  </a:lnTo>
                  <a:lnTo>
                    <a:pt x="10905109" y="1754505"/>
                  </a:lnTo>
                  <a:lnTo>
                    <a:pt x="10905109" y="1754505"/>
                  </a:lnTo>
                  <a:cubicBezTo>
                    <a:pt x="9949053" y="679577"/>
                    <a:pt x="8541893" y="0"/>
                    <a:pt x="6973824" y="0"/>
                  </a:cubicBezTo>
                  <a:close/>
                </a:path>
              </a:pathLst>
            </a:custGeom>
            <a:blipFill>
              <a:blip r:embed="rId4"/>
              <a:stretch>
                <a:fillRect l="-63391" t="-823" r="-56391" b="-82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07132"/>
            <a:ext cx="10394556" cy="182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5"/>
              </a:lnSpc>
            </a:pPr>
            <a:r>
              <a:rPr lang="en-US" b="true" sz="63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Artificial intelligence and machine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78756" y="8373466"/>
            <a:ext cx="2877312" cy="63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8"/>
              </a:lnSpc>
            </a:pPr>
            <a:r>
              <a:rPr lang="en-US" sz="35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Visual 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78756" y="6318695"/>
            <a:ext cx="6572707" cy="63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8"/>
              </a:lnSpc>
            </a:pPr>
            <a:r>
              <a:rPr lang="en-US" sz="35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Search and Filter Optimization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78756" y="4263933"/>
            <a:ext cx="6989950" cy="63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8"/>
              </a:lnSpc>
            </a:pPr>
            <a:r>
              <a:rPr lang="en-US" sz="35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Personalized Recommendations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39891" y="0"/>
            <a:ext cx="8648109" cy="10287000"/>
          </a:xfrm>
          <a:custGeom>
            <a:avLst/>
            <a:gdLst/>
            <a:ahLst/>
            <a:cxnLst/>
            <a:rect r="r" b="b" t="t" l="l"/>
            <a:pathLst>
              <a:path h="10287000" w="8648109">
                <a:moveTo>
                  <a:pt x="0" y="0"/>
                </a:moveTo>
                <a:lnTo>
                  <a:pt x="8648109" y="0"/>
                </a:lnTo>
                <a:lnTo>
                  <a:pt x="86481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466" t="0" r="-2573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1489"/>
            <a:ext cx="7253792" cy="1379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3"/>
              </a:lnSpc>
            </a:pPr>
            <a:r>
              <a:rPr lang="en-US" b="true" sz="785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Data analytics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80439"/>
            <a:ext cx="4338085" cy="70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Customer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98948"/>
            <a:ext cx="657158" cy="78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1"/>
              </a:lnSpc>
            </a:pPr>
            <a:r>
              <a:rPr lang="en-US" b="true" sz="4443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622771"/>
            <a:ext cx="5518614" cy="223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1"/>
              </a:lnSpc>
            </a:pPr>
            <a:r>
              <a:rPr lang="en-US" b="true" sz="4443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  <a:p>
            <a:pPr algn="l">
              <a:lnSpc>
                <a:spcPts val="5100"/>
              </a:lnSpc>
            </a:pPr>
            <a:r>
              <a:rPr lang="en-US" sz="3965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Inventory and Demand Forecasting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696200" cy="10287000"/>
          </a:xfrm>
          <a:custGeom>
            <a:avLst/>
            <a:gdLst/>
            <a:ahLst/>
            <a:cxnLst/>
            <a:rect r="r" b="b" t="t" l="l"/>
            <a:pathLst>
              <a:path h="10287000" w="7696200">
                <a:moveTo>
                  <a:pt x="0" y="0"/>
                </a:moveTo>
                <a:lnTo>
                  <a:pt x="7696200" y="0"/>
                </a:lnTo>
                <a:lnTo>
                  <a:pt x="7696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293" t="0" r="-50324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66693" y="6037136"/>
            <a:ext cx="9327690" cy="11173"/>
            <a:chOff x="0" y="0"/>
            <a:chExt cx="9327693" cy="111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27642" cy="11176"/>
            </a:xfrm>
            <a:custGeom>
              <a:avLst/>
              <a:gdLst/>
              <a:ahLst/>
              <a:cxnLst/>
              <a:rect r="r" b="b" t="t" l="l"/>
              <a:pathLst>
                <a:path h="11176" w="9327642">
                  <a:moveTo>
                    <a:pt x="0" y="0"/>
                  </a:moveTo>
                  <a:lnTo>
                    <a:pt x="0" y="11176"/>
                  </a:lnTo>
                  <a:lnTo>
                    <a:pt x="9327642" y="1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2D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66693" y="1913773"/>
            <a:ext cx="8401764" cy="337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1"/>
              </a:lnSpc>
            </a:pPr>
            <a:r>
              <a:rPr lang="en-US" b="true" sz="796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Augmented Reality &amp; Virtual Try-On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6693" y="6464818"/>
            <a:ext cx="5842940" cy="23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6"/>
              </a:lnSpc>
            </a:pPr>
            <a:r>
              <a:rPr lang="en-US" sz="4186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Virtual Try-On Features Myntra Studio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241327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E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9859" y="6198622"/>
            <a:ext cx="7000608" cy="2859948"/>
          </a:xfrm>
          <a:custGeom>
            <a:avLst/>
            <a:gdLst/>
            <a:ahLst/>
            <a:cxnLst/>
            <a:rect r="r" b="b" t="t" l="l"/>
            <a:pathLst>
              <a:path h="2859948" w="7000608">
                <a:moveTo>
                  <a:pt x="0" y="0"/>
                </a:moveTo>
                <a:lnTo>
                  <a:pt x="7000608" y="0"/>
                </a:lnTo>
                <a:lnTo>
                  <a:pt x="7000608" y="2859948"/>
                </a:lnTo>
                <a:lnTo>
                  <a:pt x="0" y="285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9859" y="2658408"/>
            <a:ext cx="6995065" cy="2878998"/>
          </a:xfrm>
          <a:custGeom>
            <a:avLst/>
            <a:gdLst/>
            <a:ahLst/>
            <a:cxnLst/>
            <a:rect r="r" b="b" t="t" l="l"/>
            <a:pathLst>
              <a:path h="2878998" w="6995065">
                <a:moveTo>
                  <a:pt x="0" y="0"/>
                </a:moveTo>
                <a:lnTo>
                  <a:pt x="6995065" y="0"/>
                </a:lnTo>
                <a:lnTo>
                  <a:pt x="6995065" y="2878998"/>
                </a:lnTo>
                <a:lnTo>
                  <a:pt x="0" y="287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67523" y="6198622"/>
            <a:ext cx="7000608" cy="2859948"/>
          </a:xfrm>
          <a:custGeom>
            <a:avLst/>
            <a:gdLst/>
            <a:ahLst/>
            <a:cxnLst/>
            <a:rect r="r" b="b" t="t" l="l"/>
            <a:pathLst>
              <a:path h="2859948" w="7000608">
                <a:moveTo>
                  <a:pt x="0" y="0"/>
                </a:moveTo>
                <a:lnTo>
                  <a:pt x="7000608" y="0"/>
                </a:lnTo>
                <a:lnTo>
                  <a:pt x="7000608" y="2859948"/>
                </a:lnTo>
                <a:lnTo>
                  <a:pt x="0" y="285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6573" y="2660399"/>
            <a:ext cx="6995065" cy="2878998"/>
          </a:xfrm>
          <a:custGeom>
            <a:avLst/>
            <a:gdLst/>
            <a:ahLst/>
            <a:cxnLst/>
            <a:rect r="r" b="b" t="t" l="l"/>
            <a:pathLst>
              <a:path h="2878998" w="6995065">
                <a:moveTo>
                  <a:pt x="0" y="0"/>
                </a:moveTo>
                <a:lnTo>
                  <a:pt x="6995065" y="0"/>
                </a:lnTo>
                <a:lnTo>
                  <a:pt x="6995065" y="2878998"/>
                </a:lnTo>
                <a:lnTo>
                  <a:pt x="0" y="287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90927" y="274682"/>
            <a:ext cx="6180010" cy="165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b="true" sz="9199" spc="22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Strengths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6301" y="6863696"/>
            <a:ext cx="4434554" cy="137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8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Exclusive Brands &amp; Private Labels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3328" y="3328130"/>
            <a:ext cx="6949954" cy="137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8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Market Leadership in Fashion E-commerce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75725" y="7197071"/>
            <a:ext cx="4471778" cy="69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End of Reason Sale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73869" y="3689128"/>
            <a:ext cx="5699646" cy="69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Strong Product Portfolio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9859" y="5984034"/>
            <a:ext cx="7000608" cy="2859948"/>
          </a:xfrm>
          <a:custGeom>
            <a:avLst/>
            <a:gdLst/>
            <a:ahLst/>
            <a:cxnLst/>
            <a:rect r="r" b="b" t="t" l="l"/>
            <a:pathLst>
              <a:path h="2859948" w="7000608">
                <a:moveTo>
                  <a:pt x="0" y="0"/>
                </a:moveTo>
                <a:lnTo>
                  <a:pt x="7000608" y="0"/>
                </a:lnTo>
                <a:lnTo>
                  <a:pt x="7000608" y="2859948"/>
                </a:lnTo>
                <a:lnTo>
                  <a:pt x="0" y="285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9859" y="2264502"/>
            <a:ext cx="6995065" cy="2878998"/>
          </a:xfrm>
          <a:custGeom>
            <a:avLst/>
            <a:gdLst/>
            <a:ahLst/>
            <a:cxnLst/>
            <a:rect r="r" b="b" t="t" l="l"/>
            <a:pathLst>
              <a:path h="2878998" w="6995065">
                <a:moveTo>
                  <a:pt x="0" y="0"/>
                </a:moveTo>
                <a:lnTo>
                  <a:pt x="6995065" y="0"/>
                </a:lnTo>
                <a:lnTo>
                  <a:pt x="6995065" y="2878998"/>
                </a:lnTo>
                <a:lnTo>
                  <a:pt x="0" y="287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67523" y="2264502"/>
            <a:ext cx="6995065" cy="2878998"/>
          </a:xfrm>
          <a:custGeom>
            <a:avLst/>
            <a:gdLst/>
            <a:ahLst/>
            <a:cxnLst/>
            <a:rect r="r" b="b" t="t" l="l"/>
            <a:pathLst>
              <a:path h="2878998" w="6995065">
                <a:moveTo>
                  <a:pt x="0" y="0"/>
                </a:moveTo>
                <a:lnTo>
                  <a:pt x="6995065" y="0"/>
                </a:lnTo>
                <a:lnTo>
                  <a:pt x="6995065" y="2878998"/>
                </a:lnTo>
                <a:lnTo>
                  <a:pt x="0" y="287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69234" y="5984034"/>
            <a:ext cx="7000608" cy="2859948"/>
          </a:xfrm>
          <a:custGeom>
            <a:avLst/>
            <a:gdLst/>
            <a:ahLst/>
            <a:cxnLst/>
            <a:rect r="r" b="b" t="t" l="l"/>
            <a:pathLst>
              <a:path h="2859948" w="7000608">
                <a:moveTo>
                  <a:pt x="0" y="0"/>
                </a:moveTo>
                <a:lnTo>
                  <a:pt x="7000608" y="0"/>
                </a:lnTo>
                <a:lnTo>
                  <a:pt x="7000608" y="2859948"/>
                </a:lnTo>
                <a:lnTo>
                  <a:pt x="0" y="285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41506" y="6790811"/>
            <a:ext cx="4036285" cy="125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4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Dependency on Discounts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61414" y="3252245"/>
            <a:ext cx="4607576" cy="77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High Return Rates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6963" y="6962261"/>
            <a:ext cx="5818908" cy="77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Profitability Challenges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66107" y="3084328"/>
            <a:ext cx="3675402" cy="123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42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Limited Offline Presence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94305" y="423758"/>
            <a:ext cx="5765168" cy="162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b="true" sz="9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Weakness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D9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398352"/>
            <a:ext cx="7000608" cy="2859948"/>
          </a:xfrm>
          <a:custGeom>
            <a:avLst/>
            <a:gdLst/>
            <a:ahLst/>
            <a:cxnLst/>
            <a:rect r="r" b="b" t="t" l="l"/>
            <a:pathLst>
              <a:path h="2859948" w="7000608">
                <a:moveTo>
                  <a:pt x="0" y="0"/>
                </a:moveTo>
                <a:lnTo>
                  <a:pt x="7000608" y="0"/>
                </a:lnTo>
                <a:lnTo>
                  <a:pt x="7000608" y="2859948"/>
                </a:lnTo>
                <a:lnTo>
                  <a:pt x="0" y="285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6995065" cy="2878998"/>
          </a:xfrm>
          <a:custGeom>
            <a:avLst/>
            <a:gdLst/>
            <a:ahLst/>
            <a:cxnLst/>
            <a:rect r="r" b="b" t="t" l="l"/>
            <a:pathLst>
              <a:path h="2878998" w="6995065">
                <a:moveTo>
                  <a:pt x="0" y="0"/>
                </a:moveTo>
                <a:lnTo>
                  <a:pt x="6995065" y="0"/>
                </a:lnTo>
                <a:lnTo>
                  <a:pt x="6995065" y="2878998"/>
                </a:lnTo>
                <a:lnTo>
                  <a:pt x="0" y="287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58692" y="6398352"/>
            <a:ext cx="7000608" cy="2859948"/>
          </a:xfrm>
          <a:custGeom>
            <a:avLst/>
            <a:gdLst/>
            <a:ahLst/>
            <a:cxnLst/>
            <a:rect r="r" b="b" t="t" l="l"/>
            <a:pathLst>
              <a:path h="2859948" w="7000608">
                <a:moveTo>
                  <a:pt x="0" y="0"/>
                </a:moveTo>
                <a:lnTo>
                  <a:pt x="7000608" y="0"/>
                </a:lnTo>
                <a:lnTo>
                  <a:pt x="7000608" y="2859948"/>
                </a:lnTo>
                <a:lnTo>
                  <a:pt x="0" y="285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58692" y="1028700"/>
            <a:ext cx="6995065" cy="2878998"/>
          </a:xfrm>
          <a:custGeom>
            <a:avLst/>
            <a:gdLst/>
            <a:ahLst/>
            <a:cxnLst/>
            <a:rect r="r" b="b" t="t" l="l"/>
            <a:pathLst>
              <a:path h="2878998" w="6995065">
                <a:moveTo>
                  <a:pt x="0" y="0"/>
                </a:moveTo>
                <a:lnTo>
                  <a:pt x="6995064" y="0"/>
                </a:lnTo>
                <a:lnTo>
                  <a:pt x="6995064" y="2878998"/>
                </a:lnTo>
                <a:lnTo>
                  <a:pt x="0" y="287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31375" y="4214089"/>
            <a:ext cx="8185747" cy="162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b="true" sz="9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Opportunities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9904" y="7057673"/>
            <a:ext cx="5057146" cy="141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Expansion into Tier 2 and 3 Cities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2018" y="1706794"/>
            <a:ext cx="5991149" cy="141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Sustainability and Ethical Fashion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30548" y="7057673"/>
            <a:ext cx="3117771" cy="141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International Expansion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68207" y="1706528"/>
            <a:ext cx="3245015" cy="141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Omnichannel Strategy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D9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81" y="87030"/>
            <a:ext cx="18129247" cy="10109197"/>
          </a:xfrm>
          <a:custGeom>
            <a:avLst/>
            <a:gdLst/>
            <a:ahLst/>
            <a:cxnLst/>
            <a:rect r="r" b="b" t="t" l="l"/>
            <a:pathLst>
              <a:path h="10109197" w="18129247">
                <a:moveTo>
                  <a:pt x="0" y="0"/>
                </a:moveTo>
                <a:lnTo>
                  <a:pt x="18129247" y="0"/>
                </a:lnTo>
                <a:lnTo>
                  <a:pt x="18129247" y="10109197"/>
                </a:lnTo>
                <a:lnTo>
                  <a:pt x="0" y="1010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8687" y="1182253"/>
            <a:ext cx="6259941" cy="138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05"/>
              </a:lnSpc>
            </a:pPr>
            <a:r>
              <a:rPr lang="en-US" b="true" sz="807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Threats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29557" y="3578219"/>
            <a:ext cx="2988754" cy="141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Intense Competition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88160" y="6482363"/>
            <a:ext cx="4853997" cy="141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Customer Retention Issues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0971" y="6482363"/>
            <a:ext cx="4441374" cy="141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Rising Operational Costs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12824" y="3357248"/>
            <a:ext cx="3055306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4"/>
              </a:lnSpc>
            </a:pPr>
            <a:r>
              <a:rPr lang="en-US" sz="393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Logistics and Delivery Challenges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A6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51192" y="-63503"/>
            <a:ext cx="16585606" cy="10413997"/>
            <a:chOff x="0" y="0"/>
            <a:chExt cx="16585603" cy="1041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857123"/>
              <a:ext cx="16458564" cy="8699754"/>
            </a:xfrm>
            <a:custGeom>
              <a:avLst/>
              <a:gdLst/>
              <a:ahLst/>
              <a:cxnLst/>
              <a:rect r="r" b="b" t="t" l="l"/>
              <a:pathLst>
                <a:path h="8699754" w="16458564">
                  <a:moveTo>
                    <a:pt x="16337407" y="118618"/>
                  </a:moveTo>
                  <a:lnTo>
                    <a:pt x="16337407" y="8578596"/>
                  </a:lnTo>
                  <a:lnTo>
                    <a:pt x="118745" y="8578596"/>
                  </a:lnTo>
                  <a:lnTo>
                    <a:pt x="118745" y="118618"/>
                  </a:lnTo>
                  <a:close/>
                  <a:moveTo>
                    <a:pt x="0" y="0"/>
                  </a:moveTo>
                  <a:lnTo>
                    <a:pt x="0" y="8699754"/>
                  </a:lnTo>
                  <a:lnTo>
                    <a:pt x="16458564" y="8699754"/>
                  </a:lnTo>
                  <a:lnTo>
                    <a:pt x="16458564" y="0"/>
                  </a:lnTo>
                  <a:close/>
                </a:path>
              </a:pathLst>
            </a:custGeom>
            <a:solidFill>
              <a:srgbClr val="DB494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008503" y="63500"/>
              <a:ext cx="10410825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0410825">
                  <a:moveTo>
                    <a:pt x="0" y="0"/>
                  </a:moveTo>
                  <a:lnTo>
                    <a:pt x="0" y="10287000"/>
                  </a:lnTo>
                  <a:lnTo>
                    <a:pt x="10410825" y="10287000"/>
                  </a:lnTo>
                  <a:lnTo>
                    <a:pt x="1041082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865886" y="3169044"/>
            <a:ext cx="6687055" cy="40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8"/>
              </a:lnSpc>
            </a:pPr>
            <a:r>
              <a:rPr lang="en-US" b="true" sz="1002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Customer sentiment analysis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6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3862" y="6923984"/>
            <a:ext cx="2632424" cy="153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b="true" sz="4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Founded:</a:t>
            </a:r>
          </a:p>
          <a:p>
            <a:pPr algn="ctr">
              <a:lnSpc>
                <a:spcPts val="4982"/>
              </a:lnSpc>
            </a:pPr>
            <a:r>
              <a:rPr lang="en-US" sz="355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2007, India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0297" y="6135214"/>
            <a:ext cx="4007406" cy="265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9"/>
              </a:lnSpc>
            </a:pPr>
            <a:r>
              <a:rPr lang="en-US" b="true" sz="39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Ownership:</a:t>
            </a:r>
          </a:p>
          <a:p>
            <a:pPr algn="ctr">
              <a:lnSpc>
                <a:spcPts val="4943"/>
              </a:lnSpc>
            </a:pPr>
            <a:r>
              <a:rPr lang="en-US" sz="33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Acquired by Flipkart in 2014 (part of Walmart Group)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95316" y="6135214"/>
            <a:ext cx="4063984" cy="312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model:</a:t>
            </a:r>
          </a:p>
          <a:p>
            <a:pPr algn="ctr">
              <a:lnSpc>
                <a:spcPts val="4575"/>
              </a:lnSpc>
            </a:pPr>
            <a:r>
              <a:rPr lang="en-US" sz="308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Online fashion and lifestyle retailer, primarily operating on a B2C model.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610" y="440893"/>
            <a:ext cx="8090764" cy="129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Company profile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6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1768" y="3157499"/>
            <a:ext cx="4679109" cy="6087313"/>
          </a:xfrm>
          <a:custGeom>
            <a:avLst/>
            <a:gdLst/>
            <a:ahLst/>
            <a:cxnLst/>
            <a:rect r="r" b="b" t="t" l="l"/>
            <a:pathLst>
              <a:path h="6087313" w="4679109">
                <a:moveTo>
                  <a:pt x="0" y="0"/>
                </a:moveTo>
                <a:lnTo>
                  <a:pt x="4679109" y="0"/>
                </a:lnTo>
                <a:lnTo>
                  <a:pt x="4679109" y="6087314"/>
                </a:lnTo>
                <a:lnTo>
                  <a:pt x="0" y="608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03479" y="3157499"/>
            <a:ext cx="4679109" cy="6087313"/>
          </a:xfrm>
          <a:custGeom>
            <a:avLst/>
            <a:gdLst/>
            <a:ahLst/>
            <a:cxnLst/>
            <a:rect r="r" b="b" t="t" l="l"/>
            <a:pathLst>
              <a:path h="6087313" w="4679109">
                <a:moveTo>
                  <a:pt x="0" y="0"/>
                </a:moveTo>
                <a:lnTo>
                  <a:pt x="4679109" y="0"/>
                </a:lnTo>
                <a:lnTo>
                  <a:pt x="4679109" y="6087314"/>
                </a:lnTo>
                <a:lnTo>
                  <a:pt x="0" y="6087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05190" y="3157499"/>
            <a:ext cx="4679109" cy="6087313"/>
          </a:xfrm>
          <a:custGeom>
            <a:avLst/>
            <a:gdLst/>
            <a:ahLst/>
            <a:cxnLst/>
            <a:rect r="r" b="b" t="t" l="l"/>
            <a:pathLst>
              <a:path h="6087313" w="4679109">
                <a:moveTo>
                  <a:pt x="0" y="0"/>
                </a:moveTo>
                <a:lnTo>
                  <a:pt x="4679108" y="0"/>
                </a:lnTo>
                <a:lnTo>
                  <a:pt x="4679108" y="6087314"/>
                </a:lnTo>
                <a:lnTo>
                  <a:pt x="0" y="6087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6088" y="5191373"/>
            <a:ext cx="3277695" cy="14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b="true" sz="42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High impact reviews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41043" y="5191373"/>
            <a:ext cx="2236575" cy="2223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b="true" sz="42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Medium impact reviews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05547" y="5191373"/>
            <a:ext cx="3140345" cy="14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b="true" sz="42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Low impact reviews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2359" y="3390767"/>
            <a:ext cx="266186" cy="63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14542" y="3340922"/>
            <a:ext cx="266167" cy="6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b="true" sz="35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2249" y="236277"/>
            <a:ext cx="9320108" cy="2474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b="true" sz="6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reviwes on social media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13450" y="2969447"/>
            <a:ext cx="266167" cy="100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b="true" sz="35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A6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42231" y="0"/>
            <a:ext cx="9525" cy="5427564"/>
            <a:chOff x="0" y="0"/>
            <a:chExt cx="9525" cy="5427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5" cy="5427599"/>
            </a:xfrm>
            <a:custGeom>
              <a:avLst/>
              <a:gdLst/>
              <a:ahLst/>
              <a:cxnLst/>
              <a:rect r="r" b="b" t="t" l="l"/>
              <a:pathLst>
                <a:path h="5427599" w="9525">
                  <a:moveTo>
                    <a:pt x="0" y="0"/>
                  </a:moveTo>
                  <a:lnTo>
                    <a:pt x="0" y="5425440"/>
                  </a:lnTo>
                  <a:lnTo>
                    <a:pt x="4826" y="5427599"/>
                  </a:lnTo>
                  <a:cubicBezTo>
                    <a:pt x="7493" y="5427599"/>
                    <a:pt x="9525" y="5425440"/>
                    <a:pt x="9525" y="5422773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471938" y="3254578"/>
            <a:ext cx="133350" cy="133350"/>
            <a:chOff x="0" y="0"/>
            <a:chExt cx="133350" cy="133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50" cy="133350"/>
            </a:xfrm>
            <a:custGeom>
              <a:avLst/>
              <a:gdLst/>
              <a:ahLst/>
              <a:cxnLst/>
              <a:rect r="r" b="b" t="t" l="l"/>
              <a:pathLst>
                <a:path h="133350" w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318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329" y="128270"/>
                  </a:cubicBezTo>
                  <a:lnTo>
                    <a:pt x="84074" y="131191"/>
                  </a:lnTo>
                  <a:cubicBezTo>
                    <a:pt x="75438" y="132842"/>
                    <a:pt x="71120" y="133350"/>
                    <a:pt x="66802" y="133350"/>
                  </a:cubicBezTo>
                  <a:lnTo>
                    <a:pt x="58039" y="132969"/>
                  </a:lnTo>
                  <a:cubicBezTo>
                    <a:pt x="49403" y="131318"/>
                    <a:pt x="45339" y="130048"/>
                    <a:pt x="41275" y="128270"/>
                  </a:cubicBezTo>
                  <a:lnTo>
                    <a:pt x="33401" y="124587"/>
                  </a:lnTo>
                  <a:cubicBezTo>
                    <a:pt x="26162" y="119761"/>
                    <a:pt x="22733" y="116967"/>
                    <a:pt x="19685" y="113919"/>
                  </a:cubicBezTo>
                  <a:lnTo>
                    <a:pt x="13843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032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021"/>
                  </a:cubicBezTo>
                  <a:lnTo>
                    <a:pt x="131191" y="49276"/>
                  </a:lnTo>
                  <a:cubicBezTo>
                    <a:pt x="132842" y="57912"/>
                    <a:pt x="133350" y="62230"/>
                    <a:pt x="133350" y="6654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71938" y="5350078"/>
            <a:ext cx="133350" cy="133350"/>
            <a:chOff x="0" y="0"/>
            <a:chExt cx="133350" cy="133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350" cy="133350"/>
            </a:xfrm>
            <a:custGeom>
              <a:avLst/>
              <a:gdLst/>
              <a:ahLst/>
              <a:cxnLst/>
              <a:rect r="r" b="b" t="t" l="l"/>
              <a:pathLst>
                <a:path h="133350" w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318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329" y="128270"/>
                  </a:cubicBezTo>
                  <a:lnTo>
                    <a:pt x="84074" y="131191"/>
                  </a:lnTo>
                  <a:cubicBezTo>
                    <a:pt x="75438" y="132842"/>
                    <a:pt x="71120" y="133350"/>
                    <a:pt x="66802" y="133350"/>
                  </a:cubicBezTo>
                  <a:lnTo>
                    <a:pt x="58039" y="132969"/>
                  </a:lnTo>
                  <a:cubicBezTo>
                    <a:pt x="49403" y="131318"/>
                    <a:pt x="45339" y="130048"/>
                    <a:pt x="41275" y="128270"/>
                  </a:cubicBezTo>
                  <a:lnTo>
                    <a:pt x="33401" y="124587"/>
                  </a:lnTo>
                  <a:cubicBezTo>
                    <a:pt x="26162" y="119761"/>
                    <a:pt x="22733" y="116967"/>
                    <a:pt x="19685" y="113919"/>
                  </a:cubicBezTo>
                  <a:lnTo>
                    <a:pt x="13843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032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021"/>
                  </a:cubicBezTo>
                  <a:lnTo>
                    <a:pt x="131191" y="49276"/>
                  </a:lnTo>
                  <a:cubicBezTo>
                    <a:pt x="132842" y="57912"/>
                    <a:pt x="133350" y="62230"/>
                    <a:pt x="133350" y="6654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924361" y="0"/>
            <a:ext cx="9525" cy="7397115"/>
            <a:chOff x="0" y="0"/>
            <a:chExt cx="9525" cy="73971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52" cy="7397115"/>
            </a:xfrm>
            <a:custGeom>
              <a:avLst/>
              <a:gdLst/>
              <a:ahLst/>
              <a:cxnLst/>
              <a:rect r="r" b="b" t="t" l="l"/>
              <a:pathLst>
                <a:path h="7397115" w="9652">
                  <a:moveTo>
                    <a:pt x="0" y="0"/>
                  </a:moveTo>
                  <a:lnTo>
                    <a:pt x="0" y="7394956"/>
                  </a:lnTo>
                  <a:lnTo>
                    <a:pt x="4826" y="7397115"/>
                  </a:lnTo>
                  <a:cubicBezTo>
                    <a:pt x="7493" y="7397115"/>
                    <a:pt x="9652" y="7394956"/>
                    <a:pt x="9652" y="7392289"/>
                  </a:cubicBezTo>
                  <a:lnTo>
                    <a:pt x="965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162658" y="5465683"/>
            <a:ext cx="133350" cy="133350"/>
            <a:chOff x="0" y="0"/>
            <a:chExt cx="133350" cy="133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350" cy="133350"/>
            </a:xfrm>
            <a:custGeom>
              <a:avLst/>
              <a:gdLst/>
              <a:ahLst/>
              <a:cxnLst/>
              <a:rect r="r" b="b" t="t" l="l"/>
              <a:pathLst>
                <a:path h="133350" w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318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329" y="128270"/>
                  </a:cubicBezTo>
                  <a:lnTo>
                    <a:pt x="84074" y="131191"/>
                  </a:lnTo>
                  <a:cubicBezTo>
                    <a:pt x="75438" y="132842"/>
                    <a:pt x="71120" y="133350"/>
                    <a:pt x="66802" y="133350"/>
                  </a:cubicBezTo>
                  <a:lnTo>
                    <a:pt x="58039" y="132969"/>
                  </a:lnTo>
                  <a:cubicBezTo>
                    <a:pt x="49403" y="131318"/>
                    <a:pt x="45339" y="130048"/>
                    <a:pt x="41275" y="128270"/>
                  </a:cubicBezTo>
                  <a:lnTo>
                    <a:pt x="33401" y="124587"/>
                  </a:lnTo>
                  <a:cubicBezTo>
                    <a:pt x="26162" y="119761"/>
                    <a:pt x="22733" y="116967"/>
                    <a:pt x="19685" y="113919"/>
                  </a:cubicBezTo>
                  <a:lnTo>
                    <a:pt x="13843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032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021"/>
                  </a:cubicBezTo>
                  <a:lnTo>
                    <a:pt x="131191" y="49276"/>
                  </a:lnTo>
                  <a:cubicBezTo>
                    <a:pt x="132842" y="57912"/>
                    <a:pt x="133350" y="62230"/>
                    <a:pt x="133350" y="6654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162658" y="7599283"/>
            <a:ext cx="133350" cy="133350"/>
            <a:chOff x="0" y="0"/>
            <a:chExt cx="133350" cy="133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350" cy="133350"/>
            </a:xfrm>
            <a:custGeom>
              <a:avLst/>
              <a:gdLst/>
              <a:ahLst/>
              <a:cxnLst/>
              <a:rect r="r" b="b" t="t" l="l"/>
              <a:pathLst>
                <a:path h="133350" w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318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329" y="128270"/>
                  </a:cubicBezTo>
                  <a:lnTo>
                    <a:pt x="84074" y="131191"/>
                  </a:lnTo>
                  <a:cubicBezTo>
                    <a:pt x="75438" y="132842"/>
                    <a:pt x="71120" y="133350"/>
                    <a:pt x="66802" y="133350"/>
                  </a:cubicBezTo>
                  <a:lnTo>
                    <a:pt x="58039" y="132969"/>
                  </a:lnTo>
                  <a:cubicBezTo>
                    <a:pt x="49403" y="131318"/>
                    <a:pt x="45339" y="130048"/>
                    <a:pt x="41275" y="128270"/>
                  </a:cubicBezTo>
                  <a:lnTo>
                    <a:pt x="33401" y="124587"/>
                  </a:lnTo>
                  <a:cubicBezTo>
                    <a:pt x="26162" y="119761"/>
                    <a:pt x="22733" y="116967"/>
                    <a:pt x="19685" y="113919"/>
                  </a:cubicBezTo>
                  <a:lnTo>
                    <a:pt x="13843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032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021"/>
                  </a:cubicBezTo>
                  <a:lnTo>
                    <a:pt x="131191" y="49276"/>
                  </a:lnTo>
                  <a:cubicBezTo>
                    <a:pt x="132842" y="57912"/>
                    <a:pt x="133350" y="62230"/>
                    <a:pt x="133350" y="6654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484465" y="0"/>
            <a:ext cx="9525" cy="9258338"/>
            <a:chOff x="0" y="0"/>
            <a:chExt cx="9525" cy="92583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25" cy="9258427"/>
            </a:xfrm>
            <a:custGeom>
              <a:avLst/>
              <a:gdLst/>
              <a:ahLst/>
              <a:cxnLst/>
              <a:rect r="r" b="b" t="t" l="l"/>
              <a:pathLst>
                <a:path h="9258427" w="9525">
                  <a:moveTo>
                    <a:pt x="0" y="0"/>
                  </a:moveTo>
                  <a:lnTo>
                    <a:pt x="0" y="9256268"/>
                  </a:lnTo>
                  <a:lnTo>
                    <a:pt x="4826" y="9258427"/>
                  </a:lnTo>
                  <a:cubicBezTo>
                    <a:pt x="7493" y="9258427"/>
                    <a:pt x="9525" y="9256268"/>
                    <a:pt x="9525" y="9253601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157613" y="941251"/>
            <a:ext cx="3932968" cy="179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1"/>
              </a:lnSpc>
            </a:pPr>
            <a:r>
              <a:rPr lang="en-US" sz="542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High impact reviews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38808" y="2248138"/>
            <a:ext cx="2723759" cy="269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1"/>
              </a:lnSpc>
            </a:pPr>
            <a:r>
              <a:rPr lang="en-US" sz="542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Medium impact reviews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08791" y="5556056"/>
            <a:ext cx="3756155" cy="368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51"/>
              </a:lnSpc>
            </a:pPr>
            <a:r>
              <a:rPr lang="en-US" sz="542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Low impact reviews</a:t>
            </a:r>
          </a:p>
          <a:p>
            <a:pPr algn="just">
              <a:lnSpc>
                <a:spcPts val="4275"/>
              </a:lnSpc>
            </a:pPr>
            <a:r>
              <a:rPr lang="en-US" sz="30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General positive comment, but no specific feedback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01302" y="3007424"/>
            <a:ext cx="3195133" cy="524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6"/>
              </a:lnSpc>
            </a:pPr>
            <a:r>
              <a:rPr lang="en-US" sz="298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Long-term user experience and specific content request Request for niche product (plus-size clothing), potentially influencing product focus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93500" y="5211756"/>
            <a:ext cx="3251740" cy="373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3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Suggestion for a specific type of product (V-neck kurta). Request for specific audience- targeted content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50402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71561" y="361331"/>
            <a:ext cx="5767102" cy="157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9"/>
              </a:lnSpc>
            </a:pPr>
            <a:r>
              <a:rPr lang="en-US" b="true" sz="99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Strategic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8160" y="1875806"/>
            <a:ext cx="12175588" cy="157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9"/>
              </a:lnSpc>
            </a:pPr>
            <a:r>
              <a:rPr lang="en-US" b="true" sz="99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recommendations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2169" y="2892933"/>
            <a:ext cx="6343650" cy="6362700"/>
          </a:xfrm>
          <a:custGeom>
            <a:avLst/>
            <a:gdLst/>
            <a:ahLst/>
            <a:cxnLst/>
            <a:rect r="r" b="b" t="t" l="l"/>
            <a:pathLst>
              <a:path h="6362700" w="6343650">
                <a:moveTo>
                  <a:pt x="0" y="0"/>
                </a:moveTo>
                <a:lnTo>
                  <a:pt x="6343650" y="0"/>
                </a:lnTo>
                <a:lnTo>
                  <a:pt x="6343650" y="6362700"/>
                </a:lnTo>
                <a:lnTo>
                  <a:pt x="0" y="636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37" t="0" r="-209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2819848"/>
            <a:ext cx="18414997" cy="6501956"/>
          </a:xfrm>
          <a:custGeom>
            <a:avLst/>
            <a:gdLst/>
            <a:ahLst/>
            <a:cxnLst/>
            <a:rect r="r" b="b" t="t" l="l"/>
            <a:pathLst>
              <a:path h="6501956" w="18414997">
                <a:moveTo>
                  <a:pt x="0" y="0"/>
                </a:moveTo>
                <a:lnTo>
                  <a:pt x="18414997" y="0"/>
                </a:lnTo>
                <a:lnTo>
                  <a:pt x="18414997" y="6501955"/>
                </a:lnTo>
                <a:lnTo>
                  <a:pt x="0" y="650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75927" y="860993"/>
            <a:ext cx="15642707" cy="206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6499" spc="1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Strategic recommendations based on the customer reviwes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602" y="2754173"/>
            <a:ext cx="251812" cy="95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602" y="4028199"/>
            <a:ext cx="251812" cy="95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3602" y="5302225"/>
            <a:ext cx="251812" cy="95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602" y="6576250"/>
            <a:ext cx="251812" cy="95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602" y="7850276"/>
            <a:ext cx="251812" cy="95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3873" y="2706548"/>
            <a:ext cx="9633850" cy="103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3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Expand plus-size clothing range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3873" y="8158537"/>
            <a:ext cx="890408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Better product description and videos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3873" y="4342524"/>
            <a:ext cx="9449237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9"/>
              </a:lnSpc>
            </a:pPr>
            <a:r>
              <a:rPr lang="en-US" sz="37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Curate college wear collection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3873" y="5308572"/>
            <a:ext cx="10068296" cy="141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7"/>
              </a:lnSpc>
            </a:pPr>
            <a:r>
              <a:rPr lang="en-US" sz="380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Targeted sales &amp; promotions for Long-term users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3873" y="7030494"/>
            <a:ext cx="8959964" cy="69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22"/>
              </a:lnSpc>
            </a:pPr>
            <a:r>
              <a:rPr lang="en-US" sz="381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Enhanced content marketing strategy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0898" y="758514"/>
            <a:ext cx="14714725" cy="176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2"/>
              </a:lnSpc>
            </a:pPr>
            <a:r>
              <a:rPr lang="en-US" sz="572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Areas need to improve based on customer reviews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9510" y="7647803"/>
            <a:ext cx="4280221" cy="58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Lack of accountability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9510" y="9179843"/>
            <a:ext cx="4443593" cy="58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Poor customer service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19510" y="6115774"/>
            <a:ext cx="4467292" cy="58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Product quality issues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9510" y="3051705"/>
            <a:ext cx="5795067" cy="58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Delayed or missing deliveries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19510" y="4583735"/>
            <a:ext cx="6501374" cy="58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Faulty return and refund policies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2488" y="4565828"/>
            <a:ext cx="251812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2488" y="6097857"/>
            <a:ext cx="251812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2488" y="7629896"/>
            <a:ext cx="251812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2488" y="9161926"/>
            <a:ext cx="251812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5728" y="3033798"/>
            <a:ext cx="251812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58712" y="971436"/>
            <a:ext cx="12005672" cy="235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7"/>
              </a:lnSpc>
            </a:pPr>
            <a:r>
              <a:rPr lang="en-US" sz="7422" spc="18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Common market trends identification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1506" y="6880689"/>
            <a:ext cx="2634701" cy="24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36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Increased demand for sustainable fashion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6831" y="6880689"/>
            <a:ext cx="3195618" cy="24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36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Rise of online shopping in tier-2 and tier- 3 cities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3807" y="6880689"/>
            <a:ext cx="3207315" cy="24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36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Growing popularity of athleisure and loungewear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00269" y="6880689"/>
            <a:ext cx="2860986" cy="24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36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Personalized shopping experiences through AI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D9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824449" y="4084501"/>
            <a:ext cx="180975" cy="180975"/>
            <a:chOff x="0" y="0"/>
            <a:chExt cx="180975" cy="180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02" cy="180975"/>
            </a:xfrm>
            <a:custGeom>
              <a:avLst/>
              <a:gdLst/>
              <a:ahLst/>
              <a:cxnLst/>
              <a:rect r="r" b="b" t="t" l="l"/>
              <a:pathLst>
                <a:path h="180975" w="181102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551" y="0"/>
                  </a:cubicBezTo>
                  <a:lnTo>
                    <a:pt x="102362" y="635"/>
                  </a:lnTo>
                  <a:cubicBezTo>
                    <a:pt x="114046" y="2921"/>
                    <a:pt x="119634" y="4699"/>
                    <a:pt x="125222" y="6985"/>
                  </a:cubicBezTo>
                  <a:lnTo>
                    <a:pt x="135890" y="12065"/>
                  </a:lnTo>
                  <a:cubicBezTo>
                    <a:pt x="145796" y="18669"/>
                    <a:pt x="150368" y="22479"/>
                    <a:pt x="154559" y="26670"/>
                  </a:cubicBezTo>
                  <a:lnTo>
                    <a:pt x="162560" y="35433"/>
                  </a:lnTo>
                  <a:cubicBezTo>
                    <a:pt x="169164" y="45339"/>
                    <a:pt x="171958" y="50546"/>
                    <a:pt x="174244" y="56007"/>
                  </a:cubicBezTo>
                  <a:lnTo>
                    <a:pt x="178181" y="67183"/>
                  </a:lnTo>
                  <a:cubicBezTo>
                    <a:pt x="180467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824449" y="5564057"/>
            <a:ext cx="180975" cy="180975"/>
            <a:chOff x="0" y="0"/>
            <a:chExt cx="180975" cy="180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102" cy="181102"/>
            </a:xfrm>
            <a:custGeom>
              <a:avLst/>
              <a:gdLst/>
              <a:ahLst/>
              <a:cxnLst/>
              <a:rect r="r" b="b" t="t" l="l"/>
              <a:pathLst>
                <a:path h="181102" w="181102">
                  <a:moveTo>
                    <a:pt x="180975" y="90551"/>
                  </a:moveTo>
                  <a:lnTo>
                    <a:pt x="180340" y="102362"/>
                  </a:lnTo>
                  <a:cubicBezTo>
                    <a:pt x="178054" y="114046"/>
                    <a:pt x="176276" y="119634"/>
                    <a:pt x="173990" y="125222"/>
                  </a:cubicBezTo>
                  <a:lnTo>
                    <a:pt x="168910" y="135890"/>
                  </a:lnTo>
                  <a:cubicBezTo>
                    <a:pt x="162306" y="145796"/>
                    <a:pt x="158496" y="150368"/>
                    <a:pt x="154305" y="154559"/>
                  </a:cubicBezTo>
                  <a:lnTo>
                    <a:pt x="145542" y="162560"/>
                  </a:lnTo>
                  <a:cubicBezTo>
                    <a:pt x="135636" y="169164"/>
                    <a:pt x="130429" y="171958"/>
                    <a:pt x="124968" y="174244"/>
                  </a:cubicBezTo>
                  <a:lnTo>
                    <a:pt x="113792" y="178181"/>
                  </a:lnTo>
                  <a:cubicBezTo>
                    <a:pt x="102108" y="180467"/>
                    <a:pt x="96266" y="181102"/>
                    <a:pt x="90297" y="181102"/>
                  </a:cubicBezTo>
                  <a:lnTo>
                    <a:pt x="78486" y="180467"/>
                  </a:lnTo>
                  <a:cubicBezTo>
                    <a:pt x="66802" y="178181"/>
                    <a:pt x="61214" y="176403"/>
                    <a:pt x="55626" y="174117"/>
                  </a:cubicBezTo>
                  <a:lnTo>
                    <a:pt x="44958" y="169037"/>
                  </a:lnTo>
                  <a:cubicBezTo>
                    <a:pt x="35052" y="162433"/>
                    <a:pt x="30480" y="158623"/>
                    <a:pt x="26289" y="154432"/>
                  </a:cubicBezTo>
                  <a:lnTo>
                    <a:pt x="18288" y="145669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551"/>
                  </a:cubicBezTo>
                  <a:lnTo>
                    <a:pt x="635" y="78740"/>
                  </a:lnTo>
                  <a:cubicBezTo>
                    <a:pt x="2921" y="67056"/>
                    <a:pt x="4699" y="61468"/>
                    <a:pt x="6985" y="55880"/>
                  </a:cubicBezTo>
                  <a:lnTo>
                    <a:pt x="12065" y="45212"/>
                  </a:lnTo>
                  <a:cubicBezTo>
                    <a:pt x="18669" y="35306"/>
                    <a:pt x="22479" y="30734"/>
                    <a:pt x="26670" y="26543"/>
                  </a:cubicBezTo>
                  <a:lnTo>
                    <a:pt x="35433" y="18542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551" y="0"/>
                  </a:cubicBezTo>
                  <a:lnTo>
                    <a:pt x="102362" y="635"/>
                  </a:lnTo>
                  <a:cubicBezTo>
                    <a:pt x="114046" y="2921"/>
                    <a:pt x="119634" y="4699"/>
                    <a:pt x="125222" y="6985"/>
                  </a:cubicBezTo>
                  <a:lnTo>
                    <a:pt x="135890" y="12065"/>
                  </a:lnTo>
                  <a:cubicBezTo>
                    <a:pt x="145796" y="18669"/>
                    <a:pt x="150368" y="22479"/>
                    <a:pt x="154559" y="26670"/>
                  </a:cubicBezTo>
                  <a:lnTo>
                    <a:pt x="162560" y="35433"/>
                  </a:lnTo>
                  <a:cubicBezTo>
                    <a:pt x="169164" y="45339"/>
                    <a:pt x="171958" y="50546"/>
                    <a:pt x="174244" y="56007"/>
                  </a:cubicBezTo>
                  <a:lnTo>
                    <a:pt x="178181" y="67183"/>
                  </a:lnTo>
                  <a:cubicBezTo>
                    <a:pt x="180467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824449" y="7043604"/>
            <a:ext cx="180975" cy="180975"/>
            <a:chOff x="0" y="0"/>
            <a:chExt cx="180975" cy="180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102" cy="180975"/>
            </a:xfrm>
            <a:custGeom>
              <a:avLst/>
              <a:gdLst/>
              <a:ahLst/>
              <a:cxnLst/>
              <a:rect r="r" b="b" t="t" l="l"/>
              <a:pathLst>
                <a:path h="180975" w="181102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551" y="0"/>
                  </a:cubicBezTo>
                  <a:lnTo>
                    <a:pt x="102362" y="635"/>
                  </a:lnTo>
                  <a:cubicBezTo>
                    <a:pt x="114046" y="2921"/>
                    <a:pt x="119634" y="4699"/>
                    <a:pt x="125222" y="6985"/>
                  </a:cubicBezTo>
                  <a:lnTo>
                    <a:pt x="135890" y="12065"/>
                  </a:lnTo>
                  <a:cubicBezTo>
                    <a:pt x="145796" y="18669"/>
                    <a:pt x="150368" y="22479"/>
                    <a:pt x="154559" y="26670"/>
                  </a:cubicBezTo>
                  <a:lnTo>
                    <a:pt x="162560" y="35433"/>
                  </a:lnTo>
                  <a:cubicBezTo>
                    <a:pt x="169164" y="45339"/>
                    <a:pt x="171958" y="50546"/>
                    <a:pt x="174244" y="56007"/>
                  </a:cubicBezTo>
                  <a:lnTo>
                    <a:pt x="178181" y="67183"/>
                  </a:lnTo>
                  <a:cubicBezTo>
                    <a:pt x="180467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16042" y="3016577"/>
            <a:ext cx="7390781" cy="332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22"/>
              </a:lnSpc>
            </a:pPr>
            <a:r>
              <a:rPr lang="en-US" b="true" sz="9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Competitive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06908" y="2012156"/>
            <a:ext cx="7464845" cy="92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b="true" sz="549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Major competitors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30360" y="4804343"/>
            <a:ext cx="1996554" cy="112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Amazon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26763" y="6283890"/>
            <a:ext cx="3499275" cy="112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Nykaa fashion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26763" y="3841931"/>
            <a:ext cx="169918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Ajio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D9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7928" y="1459867"/>
            <a:ext cx="15212143" cy="628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9"/>
              </a:lnSpc>
            </a:pPr>
            <a:r>
              <a:rPr lang="en-US" b="true" sz="62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 based on competitors</a:t>
            </a:r>
          </a:p>
          <a:p>
            <a:pPr algn="l">
              <a:lnSpc>
                <a:spcPts val="8709"/>
              </a:lnSpc>
            </a:pPr>
          </a:p>
          <a:p>
            <a:pPr algn="l" marL="830975" indent="-415487" lvl="1">
              <a:lnSpc>
                <a:spcPts val="5927"/>
              </a:lnSpc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Strengthen omnichannel strategy.</a:t>
            </a:r>
          </a:p>
          <a:p>
            <a:pPr algn="l" marL="830975" indent="-415487" lvl="1">
              <a:lnSpc>
                <a:spcPts val="5927"/>
              </a:lnSpc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Expand ethnic and regional offerings. </a:t>
            </a:r>
          </a:p>
          <a:p>
            <a:pPr algn="l" marL="830975" indent="-415487" lvl="1">
              <a:lnSpc>
                <a:spcPts val="5927"/>
              </a:lnSpc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Leverage private labels and In-house brands.</a:t>
            </a:r>
          </a:p>
          <a:p>
            <a:pPr algn="l" marL="830975" indent="-415487" lvl="1">
              <a:lnSpc>
                <a:spcPts val="5927"/>
              </a:lnSpc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Invest in sustainability initiatives.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662" y="1806721"/>
            <a:ext cx="7839075" cy="6554857"/>
          </a:xfrm>
          <a:custGeom>
            <a:avLst/>
            <a:gdLst/>
            <a:ahLst/>
            <a:cxnLst/>
            <a:rect r="r" b="b" t="t" l="l"/>
            <a:pathLst>
              <a:path h="6554857" w="7839075">
                <a:moveTo>
                  <a:pt x="0" y="0"/>
                </a:moveTo>
                <a:lnTo>
                  <a:pt x="7839075" y="0"/>
                </a:lnTo>
                <a:lnTo>
                  <a:pt x="7839075" y="6554857"/>
                </a:lnTo>
                <a:lnTo>
                  <a:pt x="0" y="6554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51" t="-34413" r="-3310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67875" y="1371600"/>
            <a:ext cx="209550" cy="209550"/>
            <a:chOff x="0" y="0"/>
            <a:chExt cx="209550" cy="209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9550" cy="209550"/>
            </a:xfrm>
            <a:custGeom>
              <a:avLst/>
              <a:gdLst/>
              <a:ahLst/>
              <a:cxnLst/>
              <a:rect r="r" b="b" t="t" l="l"/>
              <a:pathLst>
                <a:path h="209550" w="209550">
                  <a:moveTo>
                    <a:pt x="209550" y="104775"/>
                  </a:moveTo>
                  <a:lnTo>
                    <a:pt x="208915" y="118491"/>
                  </a:lnTo>
                  <a:cubicBezTo>
                    <a:pt x="206248" y="131953"/>
                    <a:pt x="204216" y="138557"/>
                    <a:pt x="201549" y="144907"/>
                  </a:cubicBezTo>
                  <a:lnTo>
                    <a:pt x="195707" y="157353"/>
                  </a:lnTo>
                  <a:cubicBezTo>
                    <a:pt x="188087" y="168783"/>
                    <a:pt x="183769" y="174117"/>
                    <a:pt x="178816" y="178943"/>
                  </a:cubicBezTo>
                  <a:lnTo>
                    <a:pt x="168656" y="188214"/>
                  </a:lnTo>
                  <a:cubicBezTo>
                    <a:pt x="157226" y="195834"/>
                    <a:pt x="151130" y="199136"/>
                    <a:pt x="144780" y="201676"/>
                  </a:cubicBezTo>
                  <a:lnTo>
                    <a:pt x="131826" y="206248"/>
                  </a:lnTo>
                  <a:cubicBezTo>
                    <a:pt x="118364" y="208915"/>
                    <a:pt x="111506" y="209550"/>
                    <a:pt x="104648" y="209550"/>
                  </a:cubicBezTo>
                  <a:lnTo>
                    <a:pt x="90932" y="208915"/>
                  </a:lnTo>
                  <a:cubicBezTo>
                    <a:pt x="77470" y="206248"/>
                    <a:pt x="70866" y="204216"/>
                    <a:pt x="64516" y="201549"/>
                  </a:cubicBezTo>
                  <a:lnTo>
                    <a:pt x="52070" y="195707"/>
                  </a:lnTo>
                  <a:cubicBezTo>
                    <a:pt x="40640" y="188087"/>
                    <a:pt x="35306" y="183769"/>
                    <a:pt x="30480" y="178816"/>
                  </a:cubicBezTo>
                  <a:lnTo>
                    <a:pt x="21209" y="168656"/>
                  </a:lnTo>
                  <a:cubicBezTo>
                    <a:pt x="13589" y="157226"/>
                    <a:pt x="10287" y="151130"/>
                    <a:pt x="7747" y="144780"/>
                  </a:cubicBezTo>
                  <a:lnTo>
                    <a:pt x="3302" y="131953"/>
                  </a:lnTo>
                  <a:cubicBezTo>
                    <a:pt x="635" y="118491"/>
                    <a:pt x="0" y="111633"/>
                    <a:pt x="0" y="104775"/>
                  </a:cubicBezTo>
                  <a:lnTo>
                    <a:pt x="635" y="91059"/>
                  </a:lnTo>
                  <a:cubicBezTo>
                    <a:pt x="3302" y="77597"/>
                    <a:pt x="5334" y="70993"/>
                    <a:pt x="8001" y="64643"/>
                  </a:cubicBezTo>
                  <a:lnTo>
                    <a:pt x="13843" y="52197"/>
                  </a:lnTo>
                  <a:cubicBezTo>
                    <a:pt x="21463" y="40767"/>
                    <a:pt x="25781" y="35433"/>
                    <a:pt x="30734" y="30607"/>
                  </a:cubicBezTo>
                  <a:lnTo>
                    <a:pt x="40894" y="21336"/>
                  </a:lnTo>
                  <a:cubicBezTo>
                    <a:pt x="52324" y="13716"/>
                    <a:pt x="58420" y="10414"/>
                    <a:pt x="64770" y="7874"/>
                  </a:cubicBezTo>
                  <a:lnTo>
                    <a:pt x="77597" y="3302"/>
                  </a:lnTo>
                  <a:cubicBezTo>
                    <a:pt x="91059" y="635"/>
                    <a:pt x="97917" y="0"/>
                    <a:pt x="104775" y="0"/>
                  </a:cubicBezTo>
                  <a:lnTo>
                    <a:pt x="118491" y="635"/>
                  </a:lnTo>
                  <a:cubicBezTo>
                    <a:pt x="131953" y="3302"/>
                    <a:pt x="138557" y="5334"/>
                    <a:pt x="144907" y="8001"/>
                  </a:cubicBezTo>
                  <a:lnTo>
                    <a:pt x="157353" y="13843"/>
                  </a:lnTo>
                  <a:cubicBezTo>
                    <a:pt x="168783" y="21463"/>
                    <a:pt x="174117" y="25781"/>
                    <a:pt x="178943" y="30734"/>
                  </a:cubicBezTo>
                  <a:lnTo>
                    <a:pt x="188214" y="40894"/>
                  </a:lnTo>
                  <a:cubicBezTo>
                    <a:pt x="195834" y="52324"/>
                    <a:pt x="199136" y="58420"/>
                    <a:pt x="201676" y="64770"/>
                  </a:cubicBezTo>
                  <a:lnTo>
                    <a:pt x="206248" y="77724"/>
                  </a:lnTo>
                  <a:cubicBezTo>
                    <a:pt x="208915" y="91186"/>
                    <a:pt x="209550" y="98044"/>
                    <a:pt x="209550" y="10490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67875" y="3829050"/>
            <a:ext cx="209550" cy="209550"/>
            <a:chOff x="0" y="0"/>
            <a:chExt cx="209550" cy="2095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550" cy="209550"/>
            </a:xfrm>
            <a:custGeom>
              <a:avLst/>
              <a:gdLst/>
              <a:ahLst/>
              <a:cxnLst/>
              <a:rect r="r" b="b" t="t" l="l"/>
              <a:pathLst>
                <a:path h="209550" w="209550">
                  <a:moveTo>
                    <a:pt x="209550" y="104775"/>
                  </a:moveTo>
                  <a:lnTo>
                    <a:pt x="208915" y="118491"/>
                  </a:lnTo>
                  <a:cubicBezTo>
                    <a:pt x="206248" y="131953"/>
                    <a:pt x="204216" y="138557"/>
                    <a:pt x="201549" y="144907"/>
                  </a:cubicBezTo>
                  <a:lnTo>
                    <a:pt x="195707" y="157353"/>
                  </a:lnTo>
                  <a:cubicBezTo>
                    <a:pt x="188087" y="168783"/>
                    <a:pt x="183769" y="174117"/>
                    <a:pt x="178816" y="178943"/>
                  </a:cubicBezTo>
                  <a:lnTo>
                    <a:pt x="168656" y="188214"/>
                  </a:lnTo>
                  <a:cubicBezTo>
                    <a:pt x="157226" y="195834"/>
                    <a:pt x="151130" y="199136"/>
                    <a:pt x="144780" y="201676"/>
                  </a:cubicBezTo>
                  <a:lnTo>
                    <a:pt x="131826" y="206248"/>
                  </a:lnTo>
                  <a:cubicBezTo>
                    <a:pt x="118364" y="208915"/>
                    <a:pt x="111506" y="209550"/>
                    <a:pt x="104648" y="209550"/>
                  </a:cubicBezTo>
                  <a:lnTo>
                    <a:pt x="90932" y="208915"/>
                  </a:lnTo>
                  <a:cubicBezTo>
                    <a:pt x="77470" y="206248"/>
                    <a:pt x="70866" y="204216"/>
                    <a:pt x="64516" y="201549"/>
                  </a:cubicBezTo>
                  <a:lnTo>
                    <a:pt x="52070" y="195707"/>
                  </a:lnTo>
                  <a:cubicBezTo>
                    <a:pt x="40640" y="188087"/>
                    <a:pt x="35306" y="183769"/>
                    <a:pt x="30480" y="178816"/>
                  </a:cubicBezTo>
                  <a:lnTo>
                    <a:pt x="21209" y="168656"/>
                  </a:lnTo>
                  <a:cubicBezTo>
                    <a:pt x="13589" y="157226"/>
                    <a:pt x="10287" y="151130"/>
                    <a:pt x="7747" y="144780"/>
                  </a:cubicBezTo>
                  <a:lnTo>
                    <a:pt x="3302" y="131953"/>
                  </a:lnTo>
                  <a:cubicBezTo>
                    <a:pt x="635" y="118491"/>
                    <a:pt x="0" y="111633"/>
                    <a:pt x="0" y="104775"/>
                  </a:cubicBezTo>
                  <a:lnTo>
                    <a:pt x="635" y="91059"/>
                  </a:lnTo>
                  <a:cubicBezTo>
                    <a:pt x="3302" y="77597"/>
                    <a:pt x="5334" y="70993"/>
                    <a:pt x="8001" y="64643"/>
                  </a:cubicBezTo>
                  <a:lnTo>
                    <a:pt x="13843" y="52197"/>
                  </a:lnTo>
                  <a:cubicBezTo>
                    <a:pt x="21463" y="40767"/>
                    <a:pt x="25781" y="35433"/>
                    <a:pt x="30734" y="30607"/>
                  </a:cubicBezTo>
                  <a:lnTo>
                    <a:pt x="40894" y="21463"/>
                  </a:lnTo>
                  <a:cubicBezTo>
                    <a:pt x="52324" y="13843"/>
                    <a:pt x="58420" y="10541"/>
                    <a:pt x="64770" y="8001"/>
                  </a:cubicBezTo>
                  <a:lnTo>
                    <a:pt x="77597" y="3302"/>
                  </a:lnTo>
                  <a:cubicBezTo>
                    <a:pt x="91059" y="635"/>
                    <a:pt x="97917" y="0"/>
                    <a:pt x="104775" y="0"/>
                  </a:cubicBezTo>
                  <a:lnTo>
                    <a:pt x="118491" y="635"/>
                  </a:lnTo>
                  <a:cubicBezTo>
                    <a:pt x="131953" y="3302"/>
                    <a:pt x="138557" y="5334"/>
                    <a:pt x="144907" y="8001"/>
                  </a:cubicBezTo>
                  <a:lnTo>
                    <a:pt x="157353" y="13843"/>
                  </a:lnTo>
                  <a:cubicBezTo>
                    <a:pt x="168783" y="21463"/>
                    <a:pt x="174117" y="25781"/>
                    <a:pt x="178943" y="30734"/>
                  </a:cubicBezTo>
                  <a:lnTo>
                    <a:pt x="188214" y="40894"/>
                  </a:lnTo>
                  <a:cubicBezTo>
                    <a:pt x="195834" y="52324"/>
                    <a:pt x="199136" y="58420"/>
                    <a:pt x="201676" y="64770"/>
                  </a:cubicBezTo>
                  <a:lnTo>
                    <a:pt x="206248" y="77724"/>
                  </a:lnTo>
                  <a:cubicBezTo>
                    <a:pt x="208915" y="91186"/>
                    <a:pt x="209550" y="98044"/>
                    <a:pt x="209550" y="10490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667875" y="6286500"/>
            <a:ext cx="209550" cy="209550"/>
            <a:chOff x="0" y="0"/>
            <a:chExt cx="209550" cy="209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9550" cy="209423"/>
            </a:xfrm>
            <a:custGeom>
              <a:avLst/>
              <a:gdLst/>
              <a:ahLst/>
              <a:cxnLst/>
              <a:rect r="r" b="b" t="t" l="l"/>
              <a:pathLst>
                <a:path h="209423" w="209550">
                  <a:moveTo>
                    <a:pt x="209550" y="104775"/>
                  </a:moveTo>
                  <a:lnTo>
                    <a:pt x="208915" y="118491"/>
                  </a:lnTo>
                  <a:cubicBezTo>
                    <a:pt x="206248" y="131953"/>
                    <a:pt x="204216" y="138557"/>
                    <a:pt x="201549" y="144907"/>
                  </a:cubicBezTo>
                  <a:lnTo>
                    <a:pt x="195707" y="157353"/>
                  </a:lnTo>
                  <a:cubicBezTo>
                    <a:pt x="188087" y="168783"/>
                    <a:pt x="183769" y="174117"/>
                    <a:pt x="178816" y="178943"/>
                  </a:cubicBezTo>
                  <a:lnTo>
                    <a:pt x="168656" y="188087"/>
                  </a:lnTo>
                  <a:cubicBezTo>
                    <a:pt x="157226" y="195707"/>
                    <a:pt x="151130" y="199009"/>
                    <a:pt x="144780" y="201549"/>
                  </a:cubicBezTo>
                  <a:lnTo>
                    <a:pt x="131826" y="206121"/>
                  </a:lnTo>
                  <a:cubicBezTo>
                    <a:pt x="118364" y="208788"/>
                    <a:pt x="111506" y="209423"/>
                    <a:pt x="104648" y="209423"/>
                  </a:cubicBezTo>
                  <a:lnTo>
                    <a:pt x="90932" y="208788"/>
                  </a:lnTo>
                  <a:cubicBezTo>
                    <a:pt x="77470" y="206121"/>
                    <a:pt x="70866" y="204089"/>
                    <a:pt x="64516" y="201422"/>
                  </a:cubicBezTo>
                  <a:lnTo>
                    <a:pt x="52070" y="195580"/>
                  </a:lnTo>
                  <a:cubicBezTo>
                    <a:pt x="40640" y="187960"/>
                    <a:pt x="35306" y="183642"/>
                    <a:pt x="30480" y="178689"/>
                  </a:cubicBezTo>
                  <a:lnTo>
                    <a:pt x="21209" y="168529"/>
                  </a:lnTo>
                  <a:cubicBezTo>
                    <a:pt x="13589" y="157099"/>
                    <a:pt x="10287" y="151003"/>
                    <a:pt x="7747" y="144653"/>
                  </a:cubicBezTo>
                  <a:lnTo>
                    <a:pt x="3302" y="131953"/>
                  </a:lnTo>
                  <a:cubicBezTo>
                    <a:pt x="635" y="118491"/>
                    <a:pt x="0" y="111633"/>
                    <a:pt x="0" y="104775"/>
                  </a:cubicBezTo>
                  <a:lnTo>
                    <a:pt x="635" y="91059"/>
                  </a:lnTo>
                  <a:cubicBezTo>
                    <a:pt x="3302" y="77597"/>
                    <a:pt x="5334" y="70993"/>
                    <a:pt x="8001" y="64643"/>
                  </a:cubicBezTo>
                  <a:lnTo>
                    <a:pt x="13843" y="52197"/>
                  </a:lnTo>
                  <a:cubicBezTo>
                    <a:pt x="21463" y="40767"/>
                    <a:pt x="25781" y="35433"/>
                    <a:pt x="30734" y="30607"/>
                  </a:cubicBezTo>
                  <a:lnTo>
                    <a:pt x="40894" y="21336"/>
                  </a:lnTo>
                  <a:cubicBezTo>
                    <a:pt x="52324" y="13716"/>
                    <a:pt x="58420" y="10414"/>
                    <a:pt x="64770" y="7874"/>
                  </a:cubicBezTo>
                  <a:lnTo>
                    <a:pt x="77597" y="3302"/>
                  </a:lnTo>
                  <a:cubicBezTo>
                    <a:pt x="91059" y="635"/>
                    <a:pt x="97917" y="0"/>
                    <a:pt x="104775" y="0"/>
                  </a:cubicBezTo>
                  <a:lnTo>
                    <a:pt x="118491" y="635"/>
                  </a:lnTo>
                  <a:cubicBezTo>
                    <a:pt x="131953" y="3302"/>
                    <a:pt x="138557" y="5334"/>
                    <a:pt x="144907" y="8001"/>
                  </a:cubicBezTo>
                  <a:lnTo>
                    <a:pt x="157353" y="13843"/>
                  </a:lnTo>
                  <a:cubicBezTo>
                    <a:pt x="168783" y="21463"/>
                    <a:pt x="174117" y="25781"/>
                    <a:pt x="178943" y="30734"/>
                  </a:cubicBezTo>
                  <a:lnTo>
                    <a:pt x="188214" y="40894"/>
                  </a:lnTo>
                  <a:cubicBezTo>
                    <a:pt x="195834" y="52324"/>
                    <a:pt x="199136" y="58420"/>
                    <a:pt x="201676" y="64770"/>
                  </a:cubicBezTo>
                  <a:lnTo>
                    <a:pt x="206248" y="77724"/>
                  </a:lnTo>
                  <a:cubicBezTo>
                    <a:pt x="208915" y="91186"/>
                    <a:pt x="209550" y="98044"/>
                    <a:pt x="209550" y="10490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67875" y="7924800"/>
            <a:ext cx="209550" cy="209550"/>
            <a:chOff x="0" y="0"/>
            <a:chExt cx="209550" cy="209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9550" cy="209550"/>
            </a:xfrm>
            <a:custGeom>
              <a:avLst/>
              <a:gdLst/>
              <a:ahLst/>
              <a:cxnLst/>
              <a:rect r="r" b="b" t="t" l="l"/>
              <a:pathLst>
                <a:path h="209550" w="209550">
                  <a:moveTo>
                    <a:pt x="209550" y="104775"/>
                  </a:moveTo>
                  <a:lnTo>
                    <a:pt x="208915" y="118491"/>
                  </a:lnTo>
                  <a:cubicBezTo>
                    <a:pt x="206248" y="131953"/>
                    <a:pt x="204216" y="138557"/>
                    <a:pt x="201549" y="144907"/>
                  </a:cubicBezTo>
                  <a:lnTo>
                    <a:pt x="195707" y="157353"/>
                  </a:lnTo>
                  <a:cubicBezTo>
                    <a:pt x="188087" y="168783"/>
                    <a:pt x="183769" y="174117"/>
                    <a:pt x="178816" y="178943"/>
                  </a:cubicBezTo>
                  <a:lnTo>
                    <a:pt x="168656" y="188214"/>
                  </a:lnTo>
                  <a:cubicBezTo>
                    <a:pt x="157226" y="195834"/>
                    <a:pt x="151130" y="199136"/>
                    <a:pt x="144780" y="201676"/>
                  </a:cubicBezTo>
                  <a:lnTo>
                    <a:pt x="131826" y="206248"/>
                  </a:lnTo>
                  <a:cubicBezTo>
                    <a:pt x="118364" y="208915"/>
                    <a:pt x="111506" y="209550"/>
                    <a:pt x="104648" y="209550"/>
                  </a:cubicBezTo>
                  <a:lnTo>
                    <a:pt x="90932" y="208915"/>
                  </a:lnTo>
                  <a:cubicBezTo>
                    <a:pt x="77470" y="206248"/>
                    <a:pt x="70866" y="204216"/>
                    <a:pt x="64516" y="201549"/>
                  </a:cubicBezTo>
                  <a:lnTo>
                    <a:pt x="52070" y="195707"/>
                  </a:lnTo>
                  <a:cubicBezTo>
                    <a:pt x="40640" y="188087"/>
                    <a:pt x="35306" y="183769"/>
                    <a:pt x="30480" y="178816"/>
                  </a:cubicBezTo>
                  <a:lnTo>
                    <a:pt x="21209" y="168656"/>
                  </a:lnTo>
                  <a:cubicBezTo>
                    <a:pt x="13589" y="157226"/>
                    <a:pt x="10287" y="151130"/>
                    <a:pt x="7747" y="144780"/>
                  </a:cubicBezTo>
                  <a:lnTo>
                    <a:pt x="3302" y="131953"/>
                  </a:lnTo>
                  <a:cubicBezTo>
                    <a:pt x="635" y="118491"/>
                    <a:pt x="0" y="111633"/>
                    <a:pt x="0" y="104775"/>
                  </a:cubicBezTo>
                  <a:lnTo>
                    <a:pt x="635" y="91059"/>
                  </a:lnTo>
                  <a:cubicBezTo>
                    <a:pt x="3302" y="77597"/>
                    <a:pt x="5334" y="70993"/>
                    <a:pt x="8001" y="64643"/>
                  </a:cubicBezTo>
                  <a:lnTo>
                    <a:pt x="13843" y="52197"/>
                  </a:lnTo>
                  <a:cubicBezTo>
                    <a:pt x="21463" y="40767"/>
                    <a:pt x="25781" y="35433"/>
                    <a:pt x="30734" y="30607"/>
                  </a:cubicBezTo>
                  <a:lnTo>
                    <a:pt x="40894" y="21336"/>
                  </a:lnTo>
                  <a:cubicBezTo>
                    <a:pt x="52324" y="13716"/>
                    <a:pt x="58420" y="10414"/>
                    <a:pt x="64770" y="7874"/>
                  </a:cubicBezTo>
                  <a:lnTo>
                    <a:pt x="77597" y="3302"/>
                  </a:lnTo>
                  <a:cubicBezTo>
                    <a:pt x="91059" y="635"/>
                    <a:pt x="97917" y="0"/>
                    <a:pt x="104775" y="0"/>
                  </a:cubicBezTo>
                  <a:lnTo>
                    <a:pt x="118491" y="635"/>
                  </a:lnTo>
                  <a:cubicBezTo>
                    <a:pt x="131953" y="3302"/>
                    <a:pt x="138557" y="5334"/>
                    <a:pt x="144907" y="8001"/>
                  </a:cubicBezTo>
                  <a:lnTo>
                    <a:pt x="157353" y="13843"/>
                  </a:lnTo>
                  <a:cubicBezTo>
                    <a:pt x="168783" y="21463"/>
                    <a:pt x="174117" y="25781"/>
                    <a:pt x="178943" y="30734"/>
                  </a:cubicBezTo>
                  <a:lnTo>
                    <a:pt x="188214" y="40894"/>
                  </a:lnTo>
                  <a:cubicBezTo>
                    <a:pt x="195834" y="52324"/>
                    <a:pt x="199136" y="58420"/>
                    <a:pt x="201676" y="64770"/>
                  </a:cubicBezTo>
                  <a:lnTo>
                    <a:pt x="206248" y="77724"/>
                  </a:lnTo>
                  <a:cubicBezTo>
                    <a:pt x="208915" y="91186"/>
                    <a:pt x="209550" y="98044"/>
                    <a:pt x="209550" y="10490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147544" y="962349"/>
            <a:ext cx="6915769" cy="819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2"/>
              </a:lnSpc>
            </a:pPr>
            <a:r>
              <a:rPr lang="en-US" sz="46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Influencer-driven and social commerce expansion. Improve customer service and delivery logistics. Enhance technology for Virtual Try-On and AR Expand premium and luxury segment.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A6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67444" y="3777253"/>
            <a:ext cx="1366237" cy="2732484"/>
            <a:chOff x="0" y="0"/>
            <a:chExt cx="1366241" cy="27324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6266" cy="2732532"/>
            </a:xfrm>
            <a:custGeom>
              <a:avLst/>
              <a:gdLst/>
              <a:ahLst/>
              <a:cxnLst/>
              <a:rect r="r" b="b" t="t" l="l"/>
              <a:pathLst>
                <a:path h="2732532" w="1366266">
                  <a:moveTo>
                    <a:pt x="1366266" y="1366266"/>
                  </a:moveTo>
                  <a:lnTo>
                    <a:pt x="0" y="0"/>
                  </a:lnTo>
                  <a:lnTo>
                    <a:pt x="0" y="2732532"/>
                  </a:lnTo>
                  <a:lnTo>
                    <a:pt x="1366266" y="136626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02329" y="4062260"/>
            <a:ext cx="7784278" cy="192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72"/>
              </a:lnSpc>
            </a:pPr>
            <a:r>
              <a:rPr lang="en-US" b="true" sz="10908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6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0"/>
            <a:ext cx="17025347" cy="11198895"/>
            <a:chOff x="0" y="0"/>
            <a:chExt cx="17025341" cy="111988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2524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7025240">
                  <a:moveTo>
                    <a:pt x="0" y="0"/>
                  </a:moveTo>
                  <a:lnTo>
                    <a:pt x="0" y="10287000"/>
                  </a:lnTo>
                  <a:lnTo>
                    <a:pt x="118745" y="10287000"/>
                  </a:lnTo>
                  <a:lnTo>
                    <a:pt x="118745" y="118745"/>
                  </a:lnTo>
                  <a:lnTo>
                    <a:pt x="16904081" y="118745"/>
                  </a:lnTo>
                  <a:lnTo>
                    <a:pt x="16904081" y="10287000"/>
                  </a:lnTo>
                  <a:lnTo>
                    <a:pt x="17025240" y="10287000"/>
                  </a:lnTo>
                  <a:lnTo>
                    <a:pt x="17025240" y="0"/>
                  </a:lnTo>
                  <a:close/>
                </a:path>
              </a:pathLst>
            </a:custGeom>
            <a:solidFill>
              <a:srgbClr val="DB494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27" t="0" r="-3442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41373" y="348701"/>
            <a:ext cx="7968558" cy="719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6899" spc="1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Business model</a:t>
            </a:r>
          </a:p>
          <a:p>
            <a:pPr algn="l">
              <a:lnSpc>
                <a:spcPts val="6601"/>
              </a:lnSpc>
            </a:pPr>
            <a:r>
              <a:rPr lang="en-US" sz="3375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Myntra operates primarily on a B2C (Business-to-Consumer) e-commerce model, specializing in fashion and lifestyle products. Its business model is multi-faceted, encompassing different revenue streams, partnerships, and strategies.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6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2563330"/>
            <a:ext cx="18414997" cy="7787164"/>
          </a:xfrm>
          <a:custGeom>
            <a:avLst/>
            <a:gdLst/>
            <a:ahLst/>
            <a:cxnLst/>
            <a:rect r="r" b="b" t="t" l="l"/>
            <a:pathLst>
              <a:path h="7787164" w="18414997">
                <a:moveTo>
                  <a:pt x="0" y="0"/>
                </a:moveTo>
                <a:lnTo>
                  <a:pt x="18414997" y="0"/>
                </a:lnTo>
                <a:lnTo>
                  <a:pt x="18414997" y="7787164"/>
                </a:lnTo>
                <a:lnTo>
                  <a:pt x="0" y="778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0166" y="615810"/>
            <a:ext cx="13451357" cy="129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Market position and growth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9510" y="4532576"/>
            <a:ext cx="5109686" cy="67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Wide Product Offering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9510" y="6064615"/>
            <a:ext cx="5315398" cy="67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Strong Digital Presence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19510" y="9128674"/>
            <a:ext cx="6033916" cy="67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Seasonal Sales Leadership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9510" y="7596645"/>
            <a:ext cx="8247145" cy="67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Brand Partnerships &amp; Private Labels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19510" y="3000546"/>
            <a:ext cx="8832552" cy="67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Leading Fashion E-commerce Platform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2784" y="4575315"/>
            <a:ext cx="251384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2784" y="6107344"/>
            <a:ext cx="251384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2784" y="7639383"/>
            <a:ext cx="251384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2784" y="9171413"/>
            <a:ext cx="251384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6023" y="3043285"/>
            <a:ext cx="251384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5560"/>
            <a:ext cx="8085639" cy="147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spc="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Growth factors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051966"/>
            <a:ext cx="4339552" cy="382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6"/>
              </a:lnSpc>
            </a:pPr>
            <a:r>
              <a:rPr lang="en-US" b="true" sz="38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Expanding Customer Base</a:t>
            </a:r>
          </a:p>
          <a:p>
            <a:pPr algn="l">
              <a:lnSpc>
                <a:spcPts val="3749"/>
              </a:lnSpc>
            </a:pPr>
            <a:r>
              <a:rPr lang="en-US" sz="26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This geographic expansion is crucial for long-term growth, with these regions driving substantial new customer acquisition.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01218" y="6051966"/>
            <a:ext cx="3008652" cy="1290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6"/>
              </a:lnSpc>
            </a:pPr>
            <a:r>
              <a:rPr lang="en-US" b="true" sz="38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Mobile-First Strategy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4308" y="6051966"/>
            <a:ext cx="4888849" cy="402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6"/>
              </a:lnSpc>
            </a:pPr>
            <a:r>
              <a:rPr lang="en-US" b="true" sz="38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Technology &amp; Personalization</a:t>
            </a:r>
          </a:p>
          <a:p>
            <a:pPr algn="l">
              <a:lnSpc>
                <a:spcPts val="3375"/>
              </a:lnSpc>
            </a:pPr>
            <a:r>
              <a:rPr lang="en-US" sz="2445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Myntra uses AI and machine learning to enhance personalization, offering tailored recommendations based on user preferences, shopping history, and browsing patterns.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51942" y="7491641"/>
            <a:ext cx="4541558" cy="2752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The Myntra mobile app, with its user-friendly design and AI-powered personalized recommendations, ensures high engagement and repeat purchases.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1083" y="2675563"/>
            <a:ext cx="5267325" cy="6772275"/>
          </a:xfrm>
          <a:custGeom>
            <a:avLst/>
            <a:gdLst/>
            <a:ahLst/>
            <a:cxnLst/>
            <a:rect r="r" b="b" t="t" l="l"/>
            <a:pathLst>
              <a:path h="6772275" w="5267325">
                <a:moveTo>
                  <a:pt x="0" y="0"/>
                </a:moveTo>
                <a:lnTo>
                  <a:pt x="5267325" y="0"/>
                </a:lnTo>
                <a:lnTo>
                  <a:pt x="5267325" y="6772275"/>
                </a:lnTo>
                <a:lnTo>
                  <a:pt x="0" y="677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91" r="0" b="-60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4822" y="2675563"/>
            <a:ext cx="5267325" cy="6772275"/>
          </a:xfrm>
          <a:custGeom>
            <a:avLst/>
            <a:gdLst/>
            <a:ahLst/>
            <a:cxnLst/>
            <a:rect r="r" b="b" t="t" l="l"/>
            <a:pathLst>
              <a:path h="6772275" w="5267325">
                <a:moveTo>
                  <a:pt x="0" y="0"/>
                </a:moveTo>
                <a:lnTo>
                  <a:pt x="5267325" y="0"/>
                </a:lnTo>
                <a:lnTo>
                  <a:pt x="5267325" y="6772275"/>
                </a:lnTo>
                <a:lnTo>
                  <a:pt x="0" y="677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91" r="0" b="-606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4370" y="2652455"/>
            <a:ext cx="5267325" cy="6791325"/>
          </a:xfrm>
          <a:custGeom>
            <a:avLst/>
            <a:gdLst/>
            <a:ahLst/>
            <a:cxnLst/>
            <a:rect r="r" b="b" t="t" l="l"/>
            <a:pathLst>
              <a:path h="6791325" w="5267325">
                <a:moveTo>
                  <a:pt x="0" y="0"/>
                </a:moveTo>
                <a:lnTo>
                  <a:pt x="5267325" y="0"/>
                </a:lnTo>
                <a:lnTo>
                  <a:pt x="5267325" y="6791325"/>
                </a:lnTo>
                <a:lnTo>
                  <a:pt x="0" y="6791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85" r="0" b="-57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44823" y="3719541"/>
            <a:ext cx="4569676" cy="457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244">
                <a:solidFill>
                  <a:srgbClr val="F6F1E9"/>
                </a:solidFill>
                <a:latin typeface="Open Sans 1"/>
                <a:ea typeface="Open Sans 1"/>
                <a:cs typeface="Open Sans 1"/>
                <a:sym typeface="Open Sans 1"/>
              </a:rPr>
              <a:t> Integral to this growth has been the 33% surge in Monthly Active Users (MAU), rising from ~45 million in 2021 to an impressive ~60 million by the end of 2023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07306" y="852192"/>
            <a:ext cx="9458554" cy="140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b="true" sz="79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Growth Trajectory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0039" y="3407331"/>
            <a:ext cx="3136716" cy="488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06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Myntra’s GMV growth has been constantly outpacing the market, touching 2X of the online fashion market growth in the festive season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06378" y="3730209"/>
            <a:ext cx="4531481" cy="456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234">
                <a:solidFill>
                  <a:srgbClr val="F6F1E9"/>
                </a:solidFill>
                <a:latin typeface="Open Sans 1"/>
                <a:ea typeface="Open Sans 1"/>
                <a:cs typeface="Open Sans 1"/>
                <a:sym typeface="Open Sans 1"/>
              </a:rPr>
              <a:t>Brands on Myntra have recorded a strong year-on-year (YoY) growth, with the catalogue size on the platform also having grown by over 50% in the last year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7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2973" y="0"/>
            <a:ext cx="7915027" cy="10287000"/>
          </a:xfrm>
          <a:custGeom>
            <a:avLst/>
            <a:gdLst/>
            <a:ahLst/>
            <a:cxnLst/>
            <a:rect r="r" b="b" t="t" l="l"/>
            <a:pathLst>
              <a:path h="10287000" w="7915027">
                <a:moveTo>
                  <a:pt x="0" y="0"/>
                </a:moveTo>
                <a:lnTo>
                  <a:pt x="7915027" y="0"/>
                </a:lnTo>
                <a:lnTo>
                  <a:pt x="79150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368" t="0" r="-64593" b="-87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3713"/>
            <a:ext cx="8681218" cy="694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24"/>
              </a:lnSpc>
            </a:pPr>
            <a:r>
              <a:rPr lang="en-US" sz="7241" spc="1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Myntra’s revenue model</a:t>
            </a:r>
          </a:p>
          <a:p>
            <a:pPr algn="just">
              <a:lnSpc>
                <a:spcPts val="5925"/>
              </a:lnSpc>
            </a:pPr>
            <a:r>
              <a:rPr lang="en-US" sz="423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Myntra said its operating revenue grew </a:t>
            </a:r>
            <a:r>
              <a:rPr lang="en-US" b="true" sz="42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25%</a:t>
            </a:r>
            <a:r>
              <a:rPr lang="en-US" sz="423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to </a:t>
            </a:r>
            <a:r>
              <a:rPr lang="en-US" b="true" sz="42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Rs</a:t>
            </a:r>
            <a:r>
              <a:rPr lang="en-US" sz="423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b="true" sz="42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4,375</a:t>
            </a:r>
            <a:r>
              <a:rPr lang="en-US" sz="423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crore in the financial year ended </a:t>
            </a:r>
            <a:r>
              <a:rPr lang="en-US" b="true" sz="42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March 31</a:t>
            </a:r>
            <a:r>
              <a:rPr lang="en-US" sz="423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b="true" sz="42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2023</a:t>
            </a:r>
            <a:r>
              <a:rPr lang="en-US" sz="423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even as loss widened by </a:t>
            </a:r>
            <a:r>
              <a:rPr lang="en-US" b="true" sz="42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31%</a:t>
            </a:r>
            <a:r>
              <a:rPr lang="en-US" sz="423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to </a:t>
            </a:r>
            <a:r>
              <a:rPr lang="en-US" b="true" sz="42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Rs 782</a:t>
            </a:r>
            <a:r>
              <a:rPr lang="en-US" sz="423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crore in the same period.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5749" y="4339961"/>
            <a:ext cx="6200232" cy="407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sz="3286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The firm had reported Rs 3,501 crore in operating revenue in the previous fiscal year, while incurring a loss of Rs 597 crore, according to filings sourced through business intelligence platform Tofler.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89832" y="5282679"/>
            <a:ext cx="5736050" cy="181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43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Total expenses in FY23 rose to Rs 5,290 crore from Rs 4,206 crore.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87023" y="834476"/>
            <a:ext cx="12011111" cy="133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8"/>
              </a:lnSpc>
            </a:pPr>
            <a:r>
              <a:rPr lang="en-US" sz="7199" spc="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operating revenue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57040" y="0"/>
            <a:ext cx="9429750" cy="10287000"/>
          </a:xfrm>
          <a:custGeom>
            <a:avLst/>
            <a:gdLst/>
            <a:ahLst/>
            <a:cxnLst/>
            <a:rect r="r" b="b" t="t" l="l"/>
            <a:pathLst>
              <a:path h="10287000" w="9429750">
                <a:moveTo>
                  <a:pt x="0" y="0"/>
                </a:moveTo>
                <a:lnTo>
                  <a:pt x="9429750" y="0"/>
                </a:lnTo>
                <a:lnTo>
                  <a:pt x="9429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75" t="0" r="-361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1553" y="1221000"/>
            <a:ext cx="5632904" cy="198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b="true" sz="7125" spc="17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Advertising revenue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9728" y="3373241"/>
            <a:ext cx="7771522" cy="616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4"/>
              </a:lnSpc>
            </a:pPr>
            <a:r>
              <a:rPr lang="en-US" sz="351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Myntra, which sells apparel, accessories and footwear among other products, spent Rs 1,758 crore in advertising and promotional expenses in FY23, a 35% increase from the year before. This was the biggest contributor to its total expenses. It spent Rs 631 crore in employee expenses against Rs 522 crore in FY22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38536" y="2999184"/>
            <a:ext cx="8666759" cy="4260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34"/>
              </a:lnSpc>
            </a:pPr>
            <a:r>
              <a:rPr lang="en-US" sz="402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Myntra has been experimenting with new features and verticals like FWD and Myntra Minis to increase the app’s usage and attract new customers like those from the GenZ age group.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DAGSKtNNVI4</dc:identifier>
  <dcterms:modified xsi:type="dcterms:W3CDTF">2011-08-01T06:04:30Z</dcterms:modified>
  <cp:revision>1</cp:revision>
  <dc:title>Myntra analysis- Subiksha S.pdf</dc:title>
</cp:coreProperties>
</file>